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4"/>
  </p:notesMasterIdLst>
  <p:handoutMasterIdLst>
    <p:handoutMasterId r:id="rId15"/>
  </p:handoutMasterIdLst>
  <p:sldIdLst>
    <p:sldId id="406" r:id="rId2"/>
    <p:sldId id="407" r:id="rId3"/>
    <p:sldId id="408" r:id="rId4"/>
    <p:sldId id="266" r:id="rId5"/>
    <p:sldId id="391" r:id="rId6"/>
    <p:sldId id="392" r:id="rId7"/>
    <p:sldId id="267" r:id="rId8"/>
    <p:sldId id="277" r:id="rId9"/>
    <p:sldId id="278" r:id="rId10"/>
    <p:sldId id="268" r:id="rId11"/>
    <p:sldId id="393" r:id="rId12"/>
    <p:sldId id="274" r:id="rId13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3204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AA0C77E-7365-C91A-C0D5-BD0DFCABBC3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1727"/>
          </a:xfrm>
          <a:prstGeom prst="rect">
            <a:avLst/>
          </a:prstGeom>
        </p:spPr>
        <p:txBody>
          <a:bodyPr vert="horz" lIns="96651" tIns="48326" rIns="96651" bIns="48326" rtlCol="0"/>
          <a:lstStyle>
            <a:lvl1pPr algn="l">
              <a:defRPr sz="1300"/>
            </a:lvl1pPr>
          </a:lstStyle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Class – A Study Of The Psalms (34)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771F537-9CE3-71EC-B07E-DEC77F4EE9B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1"/>
            <a:ext cx="3169920" cy="481727"/>
          </a:xfrm>
          <a:prstGeom prst="rect">
            <a:avLst/>
          </a:prstGeom>
        </p:spPr>
        <p:txBody>
          <a:bodyPr vert="horz" lIns="96651" tIns="48326" rIns="96651" bIns="48326" rtlCol="0"/>
          <a:lstStyle>
            <a:lvl1pPr algn="r">
              <a:defRPr sz="1300"/>
            </a:lvl1pPr>
          </a:lstStyle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7/31/2022 am class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7837B35-C725-BB1C-1AA1-8B33A79C9CB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51" tIns="48326" rIns="96651" bIns="48326" rtlCol="0" anchor="b"/>
          <a:lstStyle>
            <a:lvl1pPr algn="l">
              <a:defRPr sz="1300"/>
            </a:lvl1pPr>
          </a:lstStyle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2FB1619-73B7-C1BE-F20F-2B8599E5C22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51" tIns="48326" rIns="96651" bIns="48326" rtlCol="0" anchor="b"/>
          <a:lstStyle>
            <a:lvl1pPr algn="r">
              <a:defRPr sz="1300"/>
            </a:lvl1pPr>
          </a:lstStyle>
          <a:p>
            <a:fld id="{4BDAAC64-7CC0-4B9B-9FDB-D0AE359D1432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1461833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1727"/>
          </a:xfrm>
          <a:prstGeom prst="rect">
            <a:avLst/>
          </a:prstGeom>
        </p:spPr>
        <p:txBody>
          <a:bodyPr vert="horz" lIns="96651" tIns="48326" rIns="96651" bIns="48326" rtlCol="0"/>
          <a:lstStyle>
            <a:lvl1pPr algn="l">
              <a:defRPr sz="1300"/>
            </a:lvl1pPr>
          </a:lstStyle>
          <a:p>
            <a:r>
              <a:rPr lang="en-US" dirty="0"/>
              <a:t>Class – A Study Of The Psalms (34)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1"/>
            <a:ext cx="3169920" cy="481727"/>
          </a:xfrm>
          <a:prstGeom prst="rect">
            <a:avLst/>
          </a:prstGeom>
        </p:spPr>
        <p:txBody>
          <a:bodyPr vert="horz" lIns="96651" tIns="48326" rIns="96651" bIns="48326" rtlCol="0"/>
          <a:lstStyle>
            <a:lvl1pPr algn="r">
              <a:defRPr sz="1300"/>
            </a:lvl1pPr>
          </a:lstStyle>
          <a:p>
            <a:r>
              <a:rPr lang="en-US" dirty="0"/>
              <a:t>7/31/2022 am class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1" tIns="48326" rIns="96651" bIns="48326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620578"/>
            <a:ext cx="5852160" cy="3780473"/>
          </a:xfrm>
          <a:prstGeom prst="rect">
            <a:avLst/>
          </a:prstGeom>
        </p:spPr>
        <p:txBody>
          <a:bodyPr vert="horz" lIns="96651" tIns="48326" rIns="96651" bIns="4832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51" tIns="48326" rIns="96651" bIns="48326" rtlCol="0" anchor="b"/>
          <a:lstStyle>
            <a:lvl1pPr algn="l">
              <a:defRPr sz="1300"/>
            </a:lvl1pPr>
          </a:lstStyle>
          <a:p>
            <a:r>
              <a:rPr lang="en-US" dirty="0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51" tIns="48326" rIns="96651" bIns="48326" rtlCol="0" anchor="b"/>
          <a:lstStyle>
            <a:lvl1pPr algn="r">
              <a:defRPr sz="1300"/>
            </a:lvl1pPr>
          </a:lstStyle>
          <a:p>
            <a:fld id="{2FFD3709-5C19-44E2-A30E-A2609DCDA1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2872630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 useBgFill="1">
        <p:nvSpPr>
          <p:cNvPr id="5" name="Rounded Rectangle 4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6BD29DA-F084-4C85-A93B-6398D1401EB6}" type="datetimeFigureOut">
              <a:rPr lang="en-US" smtClean="0"/>
              <a:t>8/7/2022</a:t>
            </a:fld>
            <a:endParaRPr lang="en-US" dirty="0"/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CD58AF3F-20DD-4FA5-AAF5-06AFC7C023C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94720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6BD29DA-F084-4C85-A93B-6398D1401EB6}" type="datetimeFigureOut">
              <a:rPr lang="en-US" smtClean="0"/>
              <a:t>8/7/2022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58AF3F-20DD-4FA5-AAF5-06AFC7C023C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936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6BD29DA-F084-4C85-A93B-6398D1401EB6}" type="datetimeFigureOut">
              <a:rPr lang="en-US" smtClean="0"/>
              <a:t>8/7/2022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58AF3F-20DD-4FA5-AAF5-06AFC7C023C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83339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6BD29DA-F084-4C85-A93B-6398D1401EB6}" type="datetimeFigureOut">
              <a:rPr lang="en-US" smtClean="0"/>
              <a:t>8/7/2022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58AF3F-20DD-4FA5-AAF5-06AFC7C023C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0042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 useBgFill="1">
        <p:nvSpPr>
          <p:cNvPr id="5" name="Rounded Rectangle 4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6BD29DA-F084-4C85-A93B-6398D1401EB6}" type="datetimeFigureOut">
              <a:rPr lang="en-US" smtClean="0"/>
              <a:t>8/7/2022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CD58AF3F-20DD-4FA5-AAF5-06AFC7C023C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70941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6BD29DA-F084-4C85-A93B-6398D1401EB6}" type="datetimeFigureOut">
              <a:rPr lang="en-US" smtClean="0"/>
              <a:t>8/7/2022</a:t>
            </a:fld>
            <a:endParaRPr lang="en-US" dirty="0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58AF3F-20DD-4FA5-AAF5-06AFC7C023C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0657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6BD29DA-F084-4C85-A93B-6398D1401EB6}" type="datetimeFigureOut">
              <a:rPr lang="en-US" smtClean="0"/>
              <a:t>8/7/2022</a:t>
            </a:fld>
            <a:endParaRPr lang="en-US" dirty="0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58AF3F-20DD-4FA5-AAF5-06AFC7C023C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9914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6BD29DA-F084-4C85-A93B-6398D1401EB6}" type="datetimeFigureOut">
              <a:rPr lang="en-US" smtClean="0"/>
              <a:t>8/7/2022</a:t>
            </a:fld>
            <a:endParaRPr lang="en-US" dirty="0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58AF3F-20DD-4FA5-AAF5-06AFC7C023C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6564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6BD29DA-F084-4C85-A93B-6398D1401EB6}" type="datetimeFigureOut">
              <a:rPr lang="en-US" smtClean="0"/>
              <a:t>8/7/2022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58AF3F-20DD-4FA5-AAF5-06AFC7C023C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75533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 useBgFill="1">
        <p:nvSpPr>
          <p:cNvPr id="6" name="Rounded Rectangle 5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6BD29DA-F084-4C85-A93B-6398D1401EB6}" type="datetimeFigureOut">
              <a:rPr lang="en-US" smtClean="0"/>
              <a:t>8/7/2022</a:t>
            </a:fld>
            <a:endParaRPr lang="en-US" dirty="0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58AF3F-20DD-4FA5-AAF5-06AFC7C023C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56927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6BD29DA-F084-4C85-A93B-6398D1401EB6}" type="datetimeFigureOut">
              <a:rPr lang="en-US" smtClean="0"/>
              <a:t>8/7/2022</a:t>
            </a:fld>
            <a:endParaRPr lang="en-US" dirty="0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CD58AF3F-20DD-4FA5-AAF5-06AFC7C023C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6733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 useBgFill="1">
        <p:nvSpPr>
          <p:cNvPr id="8" name="Rounded Rectangle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6BD29DA-F084-4C85-A93B-6398D1401EB6}" type="datetimeFigureOut">
              <a:rPr lang="en-US" smtClean="0"/>
              <a:t>8/7/2022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CD58AF3F-20DD-4FA5-AAF5-06AFC7C023C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0195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1" fontAlgn="base" hangingPunct="1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1" fontAlgn="base" hangingPunct="1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1" fontAlgn="base" hangingPunct="1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F8B0D1D1-624A-4AF5-B57E-100CDFEEA5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64939" y="3873943"/>
            <a:ext cx="5414125" cy="769441"/>
          </a:xfrm>
        </p:spPr>
        <p:txBody>
          <a:bodyPr>
            <a:spAutoFit/>
          </a:bodyPr>
          <a:lstStyle/>
          <a:p>
            <a:r>
              <a:rPr lang="en-US" sz="4400" b="1" dirty="0">
                <a:solidFill>
                  <a:schemeClr val="tx1"/>
                </a:solidFill>
                <a:latin typeface="+mj-lt"/>
              </a:rPr>
              <a:t>Psalms 2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80081FE-3187-4184-98D0-CDC8A7E59A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85031" y="1880329"/>
            <a:ext cx="7373938" cy="754053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Rule of God’s Anointed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42795F1C-7377-4A7A-DC84-48BDFA1DFB9C}"/>
              </a:ext>
            </a:extLst>
          </p:cNvPr>
          <p:cNvSpPr txBox="1"/>
          <p:nvPr/>
        </p:nvSpPr>
        <p:spPr>
          <a:xfrm>
            <a:off x="3409275" y="5677555"/>
            <a:ext cx="26084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charset="0"/>
                <a:ea typeface="+mn-ea"/>
                <a:cs typeface="+mn-cs"/>
              </a:rPr>
              <a:t>July 31, 2022</a:t>
            </a:r>
          </a:p>
        </p:txBody>
      </p:sp>
    </p:spTree>
    <p:extLst>
      <p:ext uri="{BB962C8B-B14F-4D97-AF65-F5344CB8AC3E}">
        <p14:creationId xmlns:p14="http://schemas.microsoft.com/office/powerpoint/2010/main" val="10094872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642571-FAE6-4A21-B320-5FFE050BEC7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03709" y="1538534"/>
            <a:ext cx="8753691" cy="4170372"/>
          </a:xfrm>
        </p:spPr>
        <p:txBody>
          <a:bodyPr wrap="square">
            <a:spAutoFit/>
          </a:bodyPr>
          <a:lstStyle/>
          <a:p>
            <a:r>
              <a:rPr lang="en-US" sz="2800" b="1" dirty="0"/>
              <a:t>Jesus Christ rules as King over friend and foe.</a:t>
            </a:r>
            <a:endParaRPr lang="en-US" sz="1800" dirty="0"/>
          </a:p>
          <a:p>
            <a:pPr marL="0" indent="0">
              <a:buNone/>
            </a:pPr>
            <a:r>
              <a:rPr lang="en-US" sz="3000" dirty="0"/>
              <a:t>Psalms 2:6, </a:t>
            </a:r>
            <a:r>
              <a:rPr lang="en-US" sz="3000" i="1" dirty="0"/>
              <a:t>“Yet I have </a:t>
            </a:r>
            <a:r>
              <a:rPr lang="en-US" sz="3000" i="1" u="sng" dirty="0"/>
              <a:t>set</a:t>
            </a:r>
            <a:r>
              <a:rPr lang="en-US" sz="3000" i="1" dirty="0"/>
              <a:t> my king upon my holy hill of Zion.”</a:t>
            </a:r>
            <a:endParaRPr lang="en-US" sz="3000" dirty="0"/>
          </a:p>
          <a:p>
            <a:r>
              <a:rPr lang="en-US" sz="3200" dirty="0"/>
              <a:t>Psalms 110:1-3</a:t>
            </a:r>
          </a:p>
          <a:p>
            <a:r>
              <a:rPr lang="en-US" sz="3200" dirty="0"/>
              <a:t>Despite man’s attempt to withstand God’s purpose, He would</a:t>
            </a:r>
            <a:r>
              <a:rPr lang="en-US" sz="3200" b="1" dirty="0"/>
              <a:t> </a:t>
            </a:r>
            <a:r>
              <a:rPr lang="en-US" sz="3200" dirty="0"/>
              <a:t>“</a:t>
            </a:r>
            <a:r>
              <a:rPr lang="en-US" sz="3200" b="1" i="1" dirty="0"/>
              <a:t>set</a:t>
            </a:r>
            <a:r>
              <a:rPr lang="en-US" sz="3200" i="1" dirty="0"/>
              <a:t>”</a:t>
            </a:r>
            <a:r>
              <a:rPr lang="en-US" sz="3200" dirty="0"/>
              <a:t> (coronate / crown / install) His King in Zion. (Daniel 2:44,45; Matthew 16:18; Matthew 28:18; Joel 2:32; Galatians 4:26; Hebrews 12:22;</a:t>
            </a:r>
            <a:br>
              <a:rPr lang="en-US" sz="3200" dirty="0"/>
            </a:br>
            <a:r>
              <a:rPr lang="en-US" sz="3200" dirty="0"/>
              <a:t>Philippians 3:20; Revelation 3:12; 21:2,10)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59887C-BF62-408F-B9DF-C8C5E15C5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39303" y="6389540"/>
            <a:ext cx="914400" cy="320040"/>
          </a:xfr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F064E69B-5BC1-432A-8C8E-1C5018C53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63585"/>
            <a:ext cx="7772400" cy="754053"/>
          </a:xfrm>
        </p:spPr>
        <p:txBody>
          <a:bodyPr>
            <a:spAutoFit/>
          </a:bodyPr>
          <a:lstStyle/>
          <a:p>
            <a:r>
              <a:rPr kumimoji="0" lang="en-US" sz="4000" b="1" i="0" u="none" strike="noStrike" kern="1200" cap="none" spc="15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t>Scene 2: God’s Reply (4-6)</a:t>
            </a:r>
            <a:endParaRPr lang="en-US" sz="5400" spc="15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66744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38AE2E-7CA5-409F-9D6A-98ACA07156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3939" y="438150"/>
            <a:ext cx="3456122" cy="1095091"/>
          </a:xfrm>
        </p:spPr>
        <p:txBody>
          <a:bodyPr>
            <a:spAutoFit/>
          </a:bodyPr>
          <a:lstStyle/>
          <a:p>
            <a:pPr algn="l"/>
            <a:r>
              <a:rPr lang="en-US" sz="6000" spc="0" dirty="0">
                <a:solidFill>
                  <a:schemeClr val="tx1"/>
                </a:solidFill>
              </a:rPr>
              <a:t>Psalms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4B1965-0B7A-455E-A16E-44FED5B33D1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23320" y="1745396"/>
            <a:ext cx="8177780" cy="3785652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4400" b="1" dirty="0"/>
              <a:t>Four Scenes:</a:t>
            </a:r>
          </a:p>
          <a:p>
            <a:pPr marL="742950" indent="-742950">
              <a:buClr>
                <a:schemeClr val="tx1"/>
              </a:buClr>
              <a:buFont typeface="+mj-lt"/>
              <a:buAutoNum type="arabicPeriod"/>
            </a:pPr>
            <a:r>
              <a:rPr lang="en-US" sz="4400" dirty="0"/>
              <a:t>Man’s rebellion (1-3)</a:t>
            </a:r>
          </a:p>
          <a:p>
            <a:pPr marL="742950" indent="-742950">
              <a:buClr>
                <a:schemeClr val="tx1"/>
              </a:buClr>
              <a:buFont typeface="+mj-lt"/>
              <a:buAutoNum type="arabicPeriod"/>
            </a:pPr>
            <a:r>
              <a:rPr lang="en-US" sz="4400" dirty="0"/>
              <a:t>God’s reply (4-6)</a:t>
            </a:r>
          </a:p>
          <a:p>
            <a:pPr marL="742950" indent="-742950">
              <a:buClr>
                <a:schemeClr val="tx1"/>
              </a:buClr>
              <a:buFont typeface="+mj-lt"/>
              <a:buAutoNum type="arabicPeriod"/>
            </a:pPr>
            <a:r>
              <a:rPr lang="en-US" sz="4400" dirty="0"/>
              <a:t>The divine plan (7-9)</a:t>
            </a:r>
          </a:p>
          <a:p>
            <a:pPr marL="742950" indent="-742950">
              <a:buClr>
                <a:schemeClr val="tx1"/>
              </a:buClr>
              <a:buFont typeface="+mj-lt"/>
              <a:buAutoNum type="arabicPeriod"/>
            </a:pPr>
            <a:r>
              <a:rPr lang="en-US" sz="4400" dirty="0"/>
              <a:t>Admonition (10-12)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BBEB8C-C3CE-40E9-8C52-1BD853216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886700" y="6367273"/>
            <a:ext cx="914400" cy="320040"/>
          </a:xfrm>
        </p:spPr>
        <p:txBody>
          <a:bodyPr>
            <a:norm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6705535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9CA4FE-4267-49B6-8255-96B2B88808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7941" y="469302"/>
            <a:ext cx="8856262" cy="907941"/>
          </a:xfrm>
        </p:spPr>
        <p:txBody>
          <a:bodyPr>
            <a:spAutoFit/>
          </a:bodyPr>
          <a:lstStyle/>
          <a:p>
            <a:r>
              <a:rPr lang="en-US" sz="5000" b="1" spc="150" dirty="0">
                <a:solidFill>
                  <a:schemeClr val="tx1"/>
                </a:solidFill>
              </a:rPr>
              <a:t>Scene 3: The Divine Plan (7-9)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642571-FAE6-4A21-B320-5FFE050BEC7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87941" y="1377243"/>
            <a:ext cx="8768118" cy="5524589"/>
          </a:xfrm>
        </p:spPr>
        <p:txBody>
          <a:bodyPr wrap="square">
            <a:spAutoFit/>
          </a:bodyPr>
          <a:lstStyle/>
          <a:p>
            <a:r>
              <a:rPr lang="en-US" sz="3600" b="1" dirty="0"/>
              <a:t>God has revealed His plan!</a:t>
            </a:r>
          </a:p>
          <a:p>
            <a:pPr marL="0" indent="0">
              <a:buNone/>
            </a:pPr>
            <a:r>
              <a:rPr lang="en-US" sz="3600" dirty="0"/>
              <a:t> </a:t>
            </a:r>
            <a:r>
              <a:rPr lang="en-US" dirty="0"/>
              <a:t>Psalms 2:7-9, </a:t>
            </a:r>
            <a:r>
              <a:rPr lang="en-US" i="1" dirty="0"/>
              <a:t>“I will tell of the decree: Jehovah said unto me, </a:t>
            </a:r>
            <a:r>
              <a:rPr lang="en-US" i="1" u="sng" dirty="0"/>
              <a:t>Thou art my son; this day have I begotten thee</a:t>
            </a:r>
            <a:r>
              <a:rPr lang="en-US" i="1" dirty="0"/>
              <a:t>.</a:t>
            </a:r>
            <a:r>
              <a:rPr lang="en-US" b="1" i="1" dirty="0"/>
              <a:t> </a:t>
            </a:r>
            <a:r>
              <a:rPr lang="en-US" i="1" dirty="0"/>
              <a:t>Ask of me, and I will give (thee) the nations for thine inheritance, and the uttermost parts of the earth for thy possession.</a:t>
            </a:r>
            <a:r>
              <a:rPr lang="en-US" b="1" i="1" dirty="0"/>
              <a:t> </a:t>
            </a:r>
            <a:r>
              <a:rPr lang="en-US" i="1" u="sng" dirty="0"/>
              <a:t>Thou shalt break them with a rod of iron; Thou shalt dash them in pieces like a potter's vessel</a:t>
            </a:r>
            <a:r>
              <a:rPr lang="en-US" i="1" dirty="0"/>
              <a:t>.”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4000" b="1" i="1" dirty="0"/>
              <a:t>Acts 4:23–31</a:t>
            </a:r>
          </a:p>
          <a:p>
            <a:r>
              <a:rPr lang="en-US" sz="2800" i="1" dirty="0"/>
              <a:t>“</a:t>
            </a:r>
            <a:r>
              <a:rPr lang="en-US" sz="2800" b="1" i="1" dirty="0"/>
              <a:t>Thou art my Son!</a:t>
            </a:r>
            <a:r>
              <a:rPr lang="en-US" sz="2800" i="1" dirty="0"/>
              <a:t>” </a:t>
            </a:r>
            <a:r>
              <a:rPr lang="en-US" sz="2800" dirty="0"/>
              <a:t>(</a:t>
            </a:r>
            <a:r>
              <a:rPr lang="en-US" sz="2800" u="sng" dirty="0"/>
              <a:t>Matthew 3:17</a:t>
            </a:r>
            <a:r>
              <a:rPr lang="en-US" sz="2800" dirty="0"/>
              <a:t>; 8:29; 16:16; </a:t>
            </a:r>
            <a:r>
              <a:rPr lang="en-US" sz="2800" u="sng" dirty="0"/>
              <a:t>17:5</a:t>
            </a:r>
            <a:r>
              <a:rPr lang="en-US" sz="2800" dirty="0"/>
              <a:t>;</a:t>
            </a:r>
            <a:br>
              <a:rPr lang="en-US" sz="2800" dirty="0"/>
            </a:br>
            <a:r>
              <a:rPr lang="en-US" sz="2800" dirty="0"/>
              <a:t>Acts 8:37; 13:33; Romans 1:4. </a:t>
            </a:r>
            <a:r>
              <a:rPr lang="en-US" sz="2800" u="sng" dirty="0"/>
              <a:t>Hebrews 1:5</a:t>
            </a:r>
            <a:r>
              <a:rPr lang="en-US" sz="2800" dirty="0"/>
              <a:t>; 3:6; 5:5, 8)</a:t>
            </a:r>
          </a:p>
          <a:p>
            <a:r>
              <a:rPr lang="en-US" sz="2800" dirty="0"/>
              <a:t>His complete authority demands our allegiance. Luke 6:46</a:t>
            </a:r>
          </a:p>
          <a:p>
            <a:r>
              <a:rPr lang="en-US" sz="2800" dirty="0"/>
              <a:t>Bible authority is Christ’s authority. Colossians 3:17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59887C-BF62-408F-B9DF-C8C5E15C5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39303" y="6389540"/>
            <a:ext cx="914400" cy="320040"/>
          </a:xfr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20A99F33-B2F4-A0ED-4EEF-B91D744F2F36}"/>
              </a:ext>
            </a:extLst>
          </p:cNvPr>
          <p:cNvSpPr/>
          <p:nvPr/>
        </p:nvSpPr>
        <p:spPr>
          <a:xfrm>
            <a:off x="609600" y="4124325"/>
            <a:ext cx="3019425" cy="9144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erpetu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646420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47153C-6B98-4D67-9A40-5A40BCCB9B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5464" y="797510"/>
            <a:ext cx="5490224" cy="2631490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spAutoFit/>
          </a:bodyPr>
          <a:lstStyle/>
          <a:p>
            <a:pPr algn="ctr"/>
            <a:r>
              <a:rPr lang="en-US" sz="5400" b="1" spc="150" dirty="0">
                <a:solidFill>
                  <a:schemeClr val="tx1"/>
                </a:solidFill>
              </a:rPr>
              <a:t>Prophetic Proclamation</a:t>
            </a:r>
            <a:br>
              <a:rPr lang="en-US" sz="5400" b="1" spc="150" dirty="0">
                <a:solidFill>
                  <a:schemeClr val="tx1"/>
                </a:solidFill>
              </a:rPr>
            </a:br>
            <a:r>
              <a:rPr lang="en-US" sz="5400" b="1" spc="150" dirty="0">
                <a:solidFill>
                  <a:schemeClr val="tx1"/>
                </a:solidFill>
              </a:rPr>
              <a:t>to the Nations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980745-C804-4178-8C70-36738182F7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26888" y="3517720"/>
            <a:ext cx="5490223" cy="707886"/>
          </a:xfrm>
        </p:spPr>
        <p:txBody>
          <a:bodyPr>
            <a:spAutoFit/>
          </a:bodyPr>
          <a:lstStyle/>
          <a:p>
            <a:pPr algn="ctr"/>
            <a:r>
              <a:rPr lang="en-US" sz="4000" b="1" dirty="0">
                <a:solidFill>
                  <a:schemeClr val="tx1"/>
                </a:solidFill>
                <a:latin typeface="+mj-lt"/>
              </a:rPr>
              <a:t>Psalms 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EF9BEB-988A-4259-8E1D-D23DEA054A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885509" y="6414135"/>
            <a:ext cx="914400" cy="320040"/>
          </a:xfr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D727133-D5E5-4959-9FE0-5971937E9355}"/>
              </a:ext>
            </a:extLst>
          </p:cNvPr>
          <p:cNvSpPr/>
          <p:nvPr/>
        </p:nvSpPr>
        <p:spPr>
          <a:xfrm>
            <a:off x="344383" y="4411471"/>
            <a:ext cx="8491151" cy="830997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>
                <a:ln w="9525">
                  <a:solidFill>
                    <a:prstClr val="white"/>
                  </a:solidFill>
                  <a:prstDash val="solid"/>
                </a:ln>
                <a:solidFill>
                  <a:prstClr val="black"/>
                </a:solidFill>
                <a:effectLst/>
                <a:uLnTx/>
                <a:uFillTx/>
                <a:latin typeface="Tahoma" charset="0"/>
                <a:ea typeface="+mn-ea"/>
                <a:cs typeface="+mn-cs"/>
              </a:rPr>
              <a:t>The Rule of God’s Anointed</a:t>
            </a:r>
          </a:p>
        </p:txBody>
      </p:sp>
    </p:spTree>
    <p:extLst>
      <p:ext uri="{BB962C8B-B14F-4D97-AF65-F5344CB8AC3E}">
        <p14:creationId xmlns:p14="http://schemas.microsoft.com/office/powerpoint/2010/main" val="17067522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38AE2E-7CA5-409F-9D6A-98ACA07156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3939" y="438150"/>
            <a:ext cx="3456122" cy="1095091"/>
          </a:xfrm>
        </p:spPr>
        <p:txBody>
          <a:bodyPr>
            <a:spAutoFit/>
          </a:bodyPr>
          <a:lstStyle/>
          <a:p>
            <a:pPr algn="l"/>
            <a:r>
              <a:rPr lang="en-US" sz="6000" b="1" spc="0" dirty="0">
                <a:solidFill>
                  <a:schemeClr val="tx1"/>
                </a:solidFill>
              </a:rPr>
              <a:t>Psalms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4B1965-0B7A-455E-A16E-44FED5B33D1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23320" y="1745396"/>
            <a:ext cx="8177780" cy="3031599"/>
          </a:xfrm>
        </p:spPr>
        <p:txBody>
          <a:bodyPr>
            <a:spAutoFit/>
          </a:bodyPr>
          <a:lstStyle/>
          <a:p>
            <a:r>
              <a:rPr lang="en-US" sz="4400" dirty="0"/>
              <a:t>Man’s rebellion (1-3)</a:t>
            </a:r>
          </a:p>
          <a:p>
            <a:r>
              <a:rPr lang="en-US" sz="4400" dirty="0"/>
              <a:t>God’ reply (4-6)</a:t>
            </a:r>
          </a:p>
          <a:p>
            <a:r>
              <a:rPr lang="en-US" sz="4400" dirty="0"/>
              <a:t>The divine plan (7-9)</a:t>
            </a:r>
          </a:p>
          <a:p>
            <a:r>
              <a:rPr lang="en-US" sz="4400" dirty="0"/>
              <a:t>Admonition (10-12)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BBEB8C-C3CE-40E9-8C52-1BD853216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886700" y="6367273"/>
            <a:ext cx="914400" cy="320040"/>
          </a:xfrm>
        </p:spPr>
        <p:txBody>
          <a:bodyPr>
            <a:norm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5642977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9CA4FE-4267-49B6-8255-96B2B88808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47"/>
            <a:ext cx="8229600" cy="754053"/>
          </a:xfrm>
        </p:spPr>
        <p:txBody>
          <a:bodyPr>
            <a:spAutoFit/>
          </a:bodyPr>
          <a:lstStyle/>
          <a:p>
            <a:r>
              <a:rPr lang="en-US" b="1" spc="150" dirty="0">
                <a:solidFill>
                  <a:schemeClr val="tx1"/>
                </a:solidFill>
              </a:rPr>
              <a:t>Scene 1: Man’s Rebellion (1-3)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642571-FAE6-4A21-B320-5FFE050BEC7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93741" y="1028700"/>
            <a:ext cx="8640709" cy="5478423"/>
          </a:xfrm>
        </p:spPr>
        <p:txBody>
          <a:bodyPr>
            <a:spAutoFit/>
          </a:bodyPr>
          <a:lstStyle/>
          <a:p>
            <a:pPr>
              <a:spcBef>
                <a:spcPts val="0"/>
              </a:spcBef>
            </a:pPr>
            <a:r>
              <a:rPr lang="en-US" sz="3200" b="1" dirty="0"/>
              <a:t>People will not overthrow God’s purposes, so the faithful trust in the Lord.</a:t>
            </a:r>
            <a:endParaRPr lang="en-US" sz="3200" dirty="0"/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Psalms 2:1-3, </a:t>
            </a:r>
            <a:r>
              <a:rPr lang="en-US" i="1" dirty="0"/>
              <a:t>“Why do the nations </a:t>
            </a:r>
            <a:r>
              <a:rPr lang="en-US" i="1" u="sng" dirty="0"/>
              <a:t>rage</a:t>
            </a:r>
            <a:r>
              <a:rPr lang="en-US" i="1" dirty="0"/>
              <a:t>, and the peoples meditate a </a:t>
            </a:r>
            <a:r>
              <a:rPr lang="en-US" i="1" u="sng" dirty="0"/>
              <a:t>vain thing</a:t>
            </a:r>
            <a:r>
              <a:rPr lang="en-US" i="1" dirty="0"/>
              <a:t>?</a:t>
            </a:r>
            <a:r>
              <a:rPr lang="en-US" b="1" i="1" dirty="0"/>
              <a:t> </a:t>
            </a:r>
            <a:r>
              <a:rPr lang="en-US" i="1" dirty="0"/>
              <a:t>The kings of the earth </a:t>
            </a:r>
            <a:r>
              <a:rPr lang="en-US" i="1" u="sng" dirty="0"/>
              <a:t>set themselves</a:t>
            </a:r>
            <a:r>
              <a:rPr lang="en-US" i="1" dirty="0"/>
              <a:t>, and the rulers </a:t>
            </a:r>
            <a:r>
              <a:rPr lang="en-US" i="1" u="sng" dirty="0"/>
              <a:t>take counsel</a:t>
            </a:r>
            <a:r>
              <a:rPr lang="en-US" i="1" dirty="0"/>
              <a:t> together, </a:t>
            </a:r>
            <a:r>
              <a:rPr lang="en-US" i="1" u="sng" dirty="0"/>
              <a:t>against Jehovah</a:t>
            </a:r>
            <a:r>
              <a:rPr lang="en-US" i="1" dirty="0"/>
              <a:t>, and </a:t>
            </a:r>
            <a:r>
              <a:rPr lang="en-US" i="1" u="sng" dirty="0"/>
              <a:t>against his anointed</a:t>
            </a:r>
            <a:r>
              <a:rPr lang="en-US" i="1" dirty="0"/>
              <a:t>, (saying),</a:t>
            </a:r>
            <a:r>
              <a:rPr lang="en-US" b="1" i="1" dirty="0"/>
              <a:t> Let us break </a:t>
            </a:r>
            <a:r>
              <a:rPr lang="en-US" b="1" i="1" u="sng" dirty="0"/>
              <a:t>their</a:t>
            </a:r>
            <a:r>
              <a:rPr lang="en-US" b="1" i="1" dirty="0"/>
              <a:t> bonds asunder, and cast away </a:t>
            </a:r>
            <a:r>
              <a:rPr lang="en-US" b="1" i="1" u="sng" dirty="0"/>
              <a:t>their</a:t>
            </a:r>
            <a:r>
              <a:rPr lang="en-US" b="1" i="1" dirty="0"/>
              <a:t> cords from us</a:t>
            </a:r>
            <a:r>
              <a:rPr lang="en-US" i="1" dirty="0"/>
              <a:t>.”</a:t>
            </a:r>
          </a:p>
          <a:p>
            <a:pPr>
              <a:spcBef>
                <a:spcPts val="0"/>
              </a:spcBef>
            </a:pPr>
            <a:r>
              <a:rPr lang="en-US" dirty="0"/>
              <a:t>The Psalmist clearly indicates in these opening rhetorical questions that their </a:t>
            </a:r>
            <a:r>
              <a:rPr lang="en-US" u="sng" dirty="0"/>
              <a:t>plotting</a:t>
            </a:r>
            <a:r>
              <a:rPr lang="en-US" dirty="0"/>
              <a:t> and </a:t>
            </a:r>
            <a:r>
              <a:rPr lang="en-US" u="sng" dirty="0"/>
              <a:t>scheming</a:t>
            </a:r>
            <a:r>
              <a:rPr lang="en-US" dirty="0"/>
              <a:t> are a </a:t>
            </a:r>
            <a:r>
              <a:rPr lang="en-US" u="sng" dirty="0"/>
              <a:t>vain thing</a:t>
            </a:r>
            <a:r>
              <a:rPr lang="en-US" dirty="0"/>
              <a:t> </a:t>
            </a:r>
            <a:r>
              <a:rPr lang="en-US" i="1" dirty="0"/>
              <a:t>(riq – reek). </a:t>
            </a:r>
            <a:r>
              <a:rPr lang="en-US" dirty="0"/>
              <a:t>A single word that means a worthless thing; to no purpose; empty.</a:t>
            </a:r>
          </a:p>
          <a:p>
            <a:pPr>
              <a:spcBef>
                <a:spcPts val="0"/>
              </a:spcBef>
            </a:pPr>
            <a:r>
              <a:rPr lang="en-US" dirty="0"/>
              <a:t>Psalms 94:16-19</a:t>
            </a:r>
          </a:p>
          <a:p>
            <a:pPr lvl="1">
              <a:spcBef>
                <a:spcPts val="0"/>
              </a:spcBef>
            </a:pPr>
            <a:r>
              <a:rPr lang="en-US" sz="2600" dirty="0"/>
              <a:t>The gospel versus the wisdom of men.</a:t>
            </a:r>
            <a:br>
              <a:rPr lang="en-US" sz="2600" dirty="0"/>
            </a:br>
            <a:r>
              <a:rPr lang="en-US" sz="2600" dirty="0"/>
              <a:t>1 Corinthians 1:18-25</a:t>
            </a:r>
          </a:p>
          <a:p>
            <a:pPr lvl="1">
              <a:spcBef>
                <a:spcPts val="0"/>
              </a:spcBef>
            </a:pPr>
            <a:r>
              <a:rPr lang="en-US" sz="2600" dirty="0"/>
              <a:t>False doctrines versus truth. John 8:31-32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59887C-BF62-408F-B9DF-C8C5E15C5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020050" y="6423342"/>
            <a:ext cx="914400" cy="320040"/>
          </a:xfr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0240609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59887C-BF62-408F-B9DF-C8C5E15C5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39303" y="6389540"/>
            <a:ext cx="914400" cy="320040"/>
          </a:xfr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0A07AB3-0C47-3D2E-7E9D-CB9267274FA7}"/>
              </a:ext>
            </a:extLst>
          </p:cNvPr>
          <p:cNvSpPr txBox="1"/>
          <p:nvPr/>
        </p:nvSpPr>
        <p:spPr>
          <a:xfrm>
            <a:off x="4358717" y="2250981"/>
            <a:ext cx="4785283" cy="2631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19088" marR="0" lvl="1" indent="0" algn="l" defTabSz="914400" rtl="0" eaLnBrk="1" fontAlgn="base" latinLnBrk="0" hangingPunct="1">
              <a:lnSpc>
                <a:spcPct val="100000"/>
              </a:lnSpc>
              <a:spcBef>
                <a:spcPts val="375"/>
              </a:spcBef>
              <a:spcAft>
                <a:spcPct val="0"/>
              </a:spcAft>
              <a:buClr>
                <a:srgbClr val="9FB8CD"/>
              </a:buClr>
              <a:buSzPct val="85000"/>
              <a:buFontTx/>
              <a:buNone/>
              <a:tabLst/>
              <a:defRPr/>
            </a:pPr>
            <a:r>
              <a:rPr kumimoji="0" lang="en-US" sz="3000" b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Perpetua"/>
                <a:ea typeface="+mn-ea"/>
                <a:cs typeface="+mn-cs"/>
              </a:rPr>
              <a:t>- Esther 3-7 - Haman’s plot</a:t>
            </a:r>
          </a:p>
          <a:p>
            <a:pPr marL="319088" marR="0" lvl="1" indent="0" algn="l" defTabSz="914400" rtl="0" eaLnBrk="1" fontAlgn="base" latinLnBrk="0" hangingPunct="1">
              <a:lnSpc>
                <a:spcPct val="100000"/>
              </a:lnSpc>
              <a:spcBef>
                <a:spcPts val="375"/>
              </a:spcBef>
              <a:spcAft>
                <a:spcPct val="0"/>
              </a:spcAft>
              <a:buClr>
                <a:srgbClr val="9FB8CD"/>
              </a:buClr>
              <a:buSzPct val="85000"/>
              <a:buFontTx/>
              <a:buNone/>
              <a:tabLst/>
              <a:defRPr/>
            </a:pPr>
            <a:r>
              <a:rPr lang="en-US" sz="3000" dirty="0">
                <a:latin typeface="Perpetua"/>
              </a:rPr>
              <a:t>*</a:t>
            </a:r>
            <a:r>
              <a:rPr kumimoji="0" lang="en-US" sz="3000" b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Perpetua"/>
                <a:ea typeface="+mn-ea"/>
                <a:cs typeface="+mn-cs"/>
              </a:rPr>
              <a:t> Matthew 26 - Jews plot</a:t>
            </a:r>
          </a:p>
          <a:p>
            <a:pPr marL="319088" marR="0" lvl="1" indent="0" algn="l" defTabSz="914400" rtl="0" eaLnBrk="1" fontAlgn="base" latinLnBrk="0" hangingPunct="1">
              <a:lnSpc>
                <a:spcPct val="100000"/>
              </a:lnSpc>
              <a:spcBef>
                <a:spcPts val="375"/>
              </a:spcBef>
              <a:spcAft>
                <a:spcPct val="0"/>
              </a:spcAft>
              <a:buClr>
                <a:srgbClr val="9FB8CD"/>
              </a:buClr>
              <a:buSzPct val="85000"/>
              <a:buFontTx/>
              <a:buNone/>
              <a:tabLst/>
              <a:defRPr/>
            </a:pPr>
            <a:r>
              <a:rPr kumimoji="0" lang="en-US" sz="3000" b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Perpetua"/>
                <a:ea typeface="+mn-ea"/>
                <a:cs typeface="+mn-cs"/>
              </a:rPr>
              <a:t>- Romans 9 - Jewish rejection</a:t>
            </a:r>
          </a:p>
          <a:p>
            <a:pPr marL="519113" marR="0" lvl="1" indent="-200025" algn="l" defTabSz="914400" rtl="0" eaLnBrk="1" fontAlgn="base" latinLnBrk="0" hangingPunct="1">
              <a:lnSpc>
                <a:spcPct val="100000"/>
              </a:lnSpc>
              <a:spcBef>
                <a:spcPts val="375"/>
              </a:spcBef>
              <a:spcAft>
                <a:spcPct val="0"/>
              </a:spcAft>
              <a:buClr>
                <a:srgbClr val="9FB8CD"/>
              </a:buClr>
              <a:buSzPct val="85000"/>
              <a:buFontTx/>
              <a:buNone/>
              <a:tabLst/>
              <a:defRPr/>
            </a:pPr>
            <a:r>
              <a:rPr kumimoji="0" lang="en-US" sz="3000" b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Perpetua"/>
                <a:ea typeface="+mn-ea"/>
                <a:cs typeface="+mn-cs"/>
              </a:rPr>
              <a:t>- Revelation - Roman persecution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8A98C23-2696-43A3-2A3C-7ADFBF6BC3E9}"/>
              </a:ext>
            </a:extLst>
          </p:cNvPr>
          <p:cNvSpPr txBox="1"/>
          <p:nvPr/>
        </p:nvSpPr>
        <p:spPr>
          <a:xfrm>
            <a:off x="589820" y="1129143"/>
            <a:ext cx="8153642" cy="9848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Perpetua"/>
                <a:ea typeface="+mn-ea"/>
                <a:cs typeface="+mn-cs"/>
              </a:rPr>
              <a:t>Vain attempts to fight against God …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ahoma" charset="0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1A43B02-2480-A2E4-0D69-D0D1AFE46455}"/>
              </a:ext>
            </a:extLst>
          </p:cNvPr>
          <p:cNvSpPr txBox="1"/>
          <p:nvPr/>
        </p:nvSpPr>
        <p:spPr>
          <a:xfrm>
            <a:off x="131907" y="2250981"/>
            <a:ext cx="4266617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Perpetua"/>
                <a:ea typeface="+mn-ea"/>
                <a:cs typeface="+mn-cs"/>
              </a:rPr>
              <a:t>- Genesis 3 - Satan</a:t>
            </a:r>
          </a:p>
          <a:p>
            <a:pPr marL="45720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Perpetua"/>
                <a:ea typeface="+mn-ea"/>
                <a:cs typeface="+mn-cs"/>
              </a:rPr>
              <a:t>- Genesis 6 - wicked men</a:t>
            </a:r>
          </a:p>
          <a:p>
            <a:pPr marL="45720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Perpetua"/>
                <a:ea typeface="+mn-ea"/>
                <a:cs typeface="+mn-cs"/>
              </a:rPr>
              <a:t>- Genesis 11 - Babel</a:t>
            </a:r>
          </a:p>
          <a:p>
            <a:pPr marL="45720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Perpetua"/>
                <a:ea typeface="+mn-ea"/>
                <a:cs typeface="+mn-cs"/>
              </a:rPr>
              <a:t>- Genesis 37 - 10 brothers</a:t>
            </a:r>
          </a:p>
          <a:p>
            <a:pPr marL="45720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Perpetua"/>
                <a:ea typeface="+mn-ea"/>
                <a:cs typeface="+mn-cs"/>
              </a:rPr>
              <a:t>- Exodus 7-14 - Pharaoh</a:t>
            </a:r>
          </a:p>
        </p:txBody>
      </p:sp>
    </p:spTree>
    <p:extLst>
      <p:ext uri="{BB962C8B-B14F-4D97-AF65-F5344CB8AC3E}">
        <p14:creationId xmlns:p14="http://schemas.microsoft.com/office/powerpoint/2010/main" val="37602399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38AE2E-7CA5-409F-9D6A-98ACA07156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3939" y="438150"/>
            <a:ext cx="3456122" cy="1095091"/>
          </a:xfrm>
        </p:spPr>
        <p:txBody>
          <a:bodyPr>
            <a:spAutoFit/>
          </a:bodyPr>
          <a:lstStyle/>
          <a:p>
            <a:pPr algn="l"/>
            <a:r>
              <a:rPr lang="en-US" sz="6000" b="1" spc="0" dirty="0">
                <a:solidFill>
                  <a:schemeClr val="tx1"/>
                </a:solidFill>
              </a:rPr>
              <a:t>Psalms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4B1965-0B7A-455E-A16E-44FED5B33D1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23320" y="1745396"/>
            <a:ext cx="8177780" cy="3785652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4400" b="1" dirty="0"/>
              <a:t>Four Scenes:</a:t>
            </a:r>
          </a:p>
          <a:p>
            <a:pPr marL="742950" indent="-742950">
              <a:buClr>
                <a:schemeClr val="tx1"/>
              </a:buClr>
              <a:buFont typeface="+mj-lt"/>
              <a:buAutoNum type="arabicPeriod"/>
            </a:pPr>
            <a:r>
              <a:rPr lang="en-US" sz="4400" dirty="0"/>
              <a:t>Man’s rebellion (1-3)</a:t>
            </a:r>
          </a:p>
          <a:p>
            <a:pPr marL="742950" indent="-742950">
              <a:buClr>
                <a:schemeClr val="tx1"/>
              </a:buClr>
              <a:buFont typeface="+mj-lt"/>
              <a:buAutoNum type="arabicPeriod"/>
            </a:pPr>
            <a:r>
              <a:rPr lang="en-US" sz="4400" dirty="0"/>
              <a:t>God’s reply (4-6)</a:t>
            </a:r>
          </a:p>
          <a:p>
            <a:pPr marL="742950" indent="-742950">
              <a:buClr>
                <a:schemeClr val="tx1"/>
              </a:buClr>
              <a:buFont typeface="+mj-lt"/>
              <a:buAutoNum type="arabicPeriod"/>
            </a:pPr>
            <a:r>
              <a:rPr lang="en-US" sz="4400" dirty="0"/>
              <a:t>The divine plan (7-9)</a:t>
            </a:r>
          </a:p>
          <a:p>
            <a:pPr marL="742950" indent="-742950">
              <a:buClr>
                <a:schemeClr val="tx1"/>
              </a:buClr>
              <a:buFont typeface="+mj-lt"/>
              <a:buAutoNum type="arabicPeriod"/>
            </a:pPr>
            <a:r>
              <a:rPr lang="en-US" sz="4400" dirty="0"/>
              <a:t>Admonition (10-12)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BBEB8C-C3CE-40E9-8C52-1BD853216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886700" y="6367273"/>
            <a:ext cx="914400" cy="320040"/>
          </a:xfrm>
        </p:spPr>
        <p:txBody>
          <a:bodyPr>
            <a:norm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608914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9CA4FE-4267-49B6-8255-96B2B88808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63585"/>
            <a:ext cx="7772400" cy="754053"/>
          </a:xfrm>
        </p:spPr>
        <p:txBody>
          <a:bodyPr>
            <a:spAutoFit/>
          </a:bodyPr>
          <a:lstStyle/>
          <a:p>
            <a:r>
              <a:rPr kumimoji="0" lang="en-US" sz="4000" b="1" i="0" u="none" strike="noStrike" kern="1200" cap="none" spc="15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t>Scene 2: God’s Reply (4-6) </a:t>
            </a:r>
            <a:endParaRPr lang="en-US" sz="5400" spc="150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642571-FAE6-4A21-B320-5FFE050BEC7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60256" y="1416051"/>
            <a:ext cx="8795208" cy="5201424"/>
          </a:xfr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en-US" sz="3200" b="1" dirty="0"/>
              <a:t>Men’s corrupt laws hasten God’s day of wrath. </a:t>
            </a:r>
            <a:endParaRPr lang="en-US" dirty="0"/>
          </a:p>
          <a:p>
            <a:pPr marL="0" indent="0">
              <a:spcBef>
                <a:spcPts val="0"/>
              </a:spcBef>
              <a:buNone/>
            </a:pPr>
            <a:r>
              <a:rPr lang="en-US" sz="2800" dirty="0"/>
              <a:t>Psalms 2:4-5, </a:t>
            </a:r>
            <a:r>
              <a:rPr lang="en-US" sz="2800" i="1" dirty="0"/>
              <a:t>“He that sitteth in the heavens will laugh: the Lord will have them in derision.</a:t>
            </a:r>
            <a:r>
              <a:rPr lang="en-US" sz="2800" b="1" i="1" dirty="0"/>
              <a:t> </a:t>
            </a:r>
            <a:r>
              <a:rPr lang="en-US" sz="2800" i="1" u="sng" dirty="0"/>
              <a:t>Then will he speak unto them in his wrath, and vex them in his sore displeasure</a:t>
            </a:r>
            <a:r>
              <a:rPr lang="en-US" sz="2800" i="1" dirty="0"/>
              <a:t>.”</a:t>
            </a:r>
            <a:endParaRPr lang="en-US" sz="2800" dirty="0"/>
          </a:p>
          <a:p>
            <a:pPr>
              <a:spcBef>
                <a:spcPts val="0"/>
              </a:spcBef>
            </a:pPr>
            <a:r>
              <a:rPr lang="en-US" sz="3200" dirty="0"/>
              <a:t>READ: Psalms 94:20-23</a:t>
            </a:r>
          </a:p>
          <a:p>
            <a:pPr lvl="1">
              <a:spcBef>
                <a:spcPts val="0"/>
              </a:spcBef>
            </a:pPr>
            <a:r>
              <a:rPr lang="en-US" sz="3800" dirty="0"/>
              <a:t>Calls to repent and return.</a:t>
            </a:r>
          </a:p>
          <a:p>
            <a:pPr lvl="1">
              <a:spcBef>
                <a:spcPts val="0"/>
              </a:spcBef>
            </a:pPr>
            <a:r>
              <a:rPr lang="en-US" sz="3800" dirty="0"/>
              <a:t>Judgment.</a:t>
            </a:r>
          </a:p>
          <a:p>
            <a:pPr lvl="2">
              <a:spcBef>
                <a:spcPts val="0"/>
              </a:spcBef>
            </a:pPr>
            <a:r>
              <a:rPr lang="en-US" sz="3600" dirty="0"/>
              <a:t>Jerusalem. Isaiah 1:21-26; Matthew 23:38</a:t>
            </a:r>
          </a:p>
          <a:p>
            <a:pPr lvl="2">
              <a:spcBef>
                <a:spcPts val="0"/>
              </a:spcBef>
            </a:pPr>
            <a:r>
              <a:rPr lang="en-US" sz="3600" dirty="0"/>
              <a:t>Rome. Revelation 19:15-21</a:t>
            </a:r>
          </a:p>
          <a:p>
            <a:pPr lvl="2">
              <a:spcBef>
                <a:spcPts val="0"/>
              </a:spcBef>
            </a:pPr>
            <a:r>
              <a:rPr lang="en-US" sz="3600" dirty="0"/>
              <a:t>America? Romans 2:1-3 (1:18-32)</a:t>
            </a:r>
            <a:endParaRPr lang="en-US" sz="3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59887C-BF62-408F-B9DF-C8C5E15C5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43850" y="6423342"/>
            <a:ext cx="914400" cy="320040"/>
          </a:xfr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0445246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9CA4FE-4267-49B6-8255-96B2B88808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63585"/>
            <a:ext cx="7772400" cy="754053"/>
          </a:xfrm>
        </p:spPr>
        <p:txBody>
          <a:bodyPr>
            <a:spAutoFit/>
          </a:bodyPr>
          <a:lstStyle/>
          <a:p>
            <a:r>
              <a:rPr kumimoji="0" lang="en-US" sz="4000" b="1" i="0" u="none" strike="noStrike" kern="1200" cap="none" spc="15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t>Scene 2: God’s reply (4-6)</a:t>
            </a:r>
            <a:endParaRPr lang="en-US" sz="5400" spc="150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642571-FAE6-4A21-B320-5FFE050BEC7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69681" y="1416051"/>
            <a:ext cx="8823489" cy="5324535"/>
          </a:xfr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en-US" sz="3200" b="1" dirty="0"/>
              <a:t>Men’s corrupt laws hasten God’s day of wrath. </a:t>
            </a:r>
            <a:endParaRPr lang="en-US" dirty="0"/>
          </a:p>
          <a:p>
            <a:pPr marL="0" indent="0">
              <a:spcBef>
                <a:spcPts val="0"/>
              </a:spcBef>
              <a:buNone/>
            </a:pPr>
            <a:r>
              <a:rPr lang="en-US" sz="2800" dirty="0"/>
              <a:t>Psalms 2:4-5, </a:t>
            </a:r>
            <a:r>
              <a:rPr lang="en-US" sz="2800" i="1" dirty="0"/>
              <a:t>“He that sitteth in the heavens will laugh:</a:t>
            </a:r>
            <a:r>
              <a:rPr lang="en-US" sz="2800" dirty="0"/>
              <a:t> (cf. Ezekiel 18:23, 32) </a:t>
            </a:r>
            <a:r>
              <a:rPr lang="en-US" sz="2800" i="1" dirty="0"/>
              <a:t>the Lord will have them in derision.</a:t>
            </a:r>
            <a:r>
              <a:rPr lang="en-US" sz="2800" b="1" i="1" dirty="0"/>
              <a:t> </a:t>
            </a:r>
            <a:r>
              <a:rPr lang="en-US" sz="2800" i="1" u="sng" dirty="0"/>
              <a:t>Then will he speak unto them in his wrath, and vex them in his sore displeasure</a:t>
            </a:r>
            <a:r>
              <a:rPr lang="en-US" sz="2800" i="1" dirty="0"/>
              <a:t>.”</a:t>
            </a:r>
          </a:p>
          <a:p>
            <a:pPr>
              <a:spcBef>
                <a:spcPts val="0"/>
              </a:spcBef>
            </a:pPr>
            <a:r>
              <a:rPr lang="en-US" sz="3200" dirty="0"/>
              <a:t>God is sovereign – His will and purposes cannot be thwarted – (Psalms 11:4; 37:13; 68:33; 115:3;</a:t>
            </a:r>
            <a:br>
              <a:rPr lang="en-US" sz="3200" dirty="0"/>
            </a:br>
            <a:r>
              <a:rPr lang="en-US" sz="3200" dirty="0"/>
              <a:t>Isaiah 40:22; 57:15; 66:1; Acts 5:38,39; Galatians 6:7-9; Jude 18; 2 Peter 3:3-10).</a:t>
            </a:r>
          </a:p>
          <a:p>
            <a:pPr>
              <a:spcBef>
                <a:spcPts val="0"/>
              </a:spcBef>
            </a:pPr>
            <a:r>
              <a:rPr lang="en-US" sz="3200" dirty="0"/>
              <a:t>Historically – all who have rejected God’s will have perished – (Genesis 6, 7; Exodus 14:27-31;</a:t>
            </a:r>
            <a:br>
              <a:rPr lang="en-US" sz="3200" dirty="0"/>
            </a:br>
            <a:r>
              <a:rPr lang="en-US" sz="3200" dirty="0"/>
              <a:t>2 Peter 2:4-8; 3:6-8; Matthew 24)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59887C-BF62-408F-B9DF-C8C5E15C5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43850" y="6423342"/>
            <a:ext cx="914400" cy="320040"/>
          </a:xfr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8135955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9CA4FE-4267-49B6-8255-96B2B88808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63585"/>
            <a:ext cx="7772400" cy="754053"/>
          </a:xfrm>
        </p:spPr>
        <p:txBody>
          <a:bodyPr>
            <a:spAutoFit/>
          </a:bodyPr>
          <a:lstStyle/>
          <a:p>
            <a:r>
              <a:rPr kumimoji="0" lang="en-US" sz="4000" b="1" i="0" u="none" strike="noStrike" kern="1200" cap="none" spc="15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t>Scene 2: God’s Reply (4-6)</a:t>
            </a:r>
            <a:endParaRPr lang="en-US" sz="5400" spc="150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642571-FAE6-4A21-B320-5FFE050BEC7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416051"/>
            <a:ext cx="8401050" cy="5278368"/>
          </a:xfrm>
        </p:spPr>
        <p:txBody>
          <a:bodyPr>
            <a:spAutoFit/>
          </a:bodyPr>
          <a:lstStyle/>
          <a:p>
            <a:r>
              <a:rPr lang="en-US" sz="3200" b="1" dirty="0"/>
              <a:t>Men’s corrupt laws hasten God’s day of wrath.</a:t>
            </a:r>
            <a:endParaRPr lang="en-US" dirty="0"/>
          </a:p>
          <a:p>
            <a:pPr marL="0" indent="0">
              <a:buNone/>
            </a:pPr>
            <a:r>
              <a:rPr lang="en-US" sz="2800" dirty="0"/>
              <a:t>Psalms 2:4-5, </a:t>
            </a:r>
            <a:r>
              <a:rPr lang="en-US" sz="2800" i="1" dirty="0"/>
              <a:t>“He that sitteth in the heavens will laugh: the Lord will have them in derision.</a:t>
            </a:r>
            <a:r>
              <a:rPr lang="en-US" sz="2800" b="1" i="1" dirty="0"/>
              <a:t> </a:t>
            </a:r>
            <a:r>
              <a:rPr lang="en-US" sz="2800" i="1" u="sng" dirty="0"/>
              <a:t>Then will he speak unto them in his wrath, and vex them in his sore displeasure</a:t>
            </a:r>
            <a:r>
              <a:rPr lang="en-US" sz="2800" i="1" dirty="0"/>
              <a:t>.”</a:t>
            </a:r>
          </a:p>
          <a:p>
            <a:r>
              <a:rPr lang="en-US" sz="2800" dirty="0"/>
              <a:t>The atheist / humanist. Psalms 14:1; 53:1; Romans 1:28</a:t>
            </a:r>
          </a:p>
          <a:p>
            <a:r>
              <a:rPr lang="en-US" sz="2800" dirty="0"/>
              <a:t>The immoral / ungodly. Romans 1:18-32;</a:t>
            </a:r>
            <a:br>
              <a:rPr lang="en-US" sz="2800" dirty="0"/>
            </a:br>
            <a:r>
              <a:rPr lang="en-US" sz="2800" dirty="0"/>
              <a:t>1 Corinthians 6:9-10; Galatians 5:19-21; Revelation 21:8</a:t>
            </a:r>
          </a:p>
          <a:p>
            <a:r>
              <a:rPr lang="en-US" sz="2800" dirty="0"/>
              <a:t>False teachers / deceived. 2 Peter 2:18-20; </a:t>
            </a:r>
            <a:br>
              <a:rPr lang="en-US" sz="2800" dirty="0"/>
            </a:br>
            <a:r>
              <a:rPr lang="en-US" sz="2800" dirty="0"/>
              <a:t>2 Thessalonians 2:10-12</a:t>
            </a:r>
          </a:p>
          <a:p>
            <a:r>
              <a:rPr lang="en-US" sz="2800" dirty="0"/>
              <a:t>Those rejecting His authority. Matthew 7:21-23; 2 John 9; Jude 8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59887C-BF62-408F-B9DF-C8C5E15C5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43850" y="6423342"/>
            <a:ext cx="914400" cy="320040"/>
          </a:xfr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93459056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0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0" id="{E0FC6C04-592A-499C-AE63-280780F21E25}" vid="{8CEEE961-FC67-475F-A135-5958AF2CF48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123</TotalTime>
  <Words>878</Words>
  <Application>Microsoft Office PowerPoint</Application>
  <PresentationFormat>On-screen Show (4:3)</PresentationFormat>
  <Paragraphs>84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Arial</vt:lpstr>
      <vt:lpstr>Calibri</vt:lpstr>
      <vt:lpstr>Franklin Gothic Book</vt:lpstr>
      <vt:lpstr>Perpetua</vt:lpstr>
      <vt:lpstr>Tahoma</vt:lpstr>
      <vt:lpstr>Wingdings</vt:lpstr>
      <vt:lpstr>Wingdings 2</vt:lpstr>
      <vt:lpstr>Theme10</vt:lpstr>
      <vt:lpstr>The Rule of God’s Anointed</vt:lpstr>
      <vt:lpstr>Prophetic Proclamation to the Nations</vt:lpstr>
      <vt:lpstr>Psalms 2</vt:lpstr>
      <vt:lpstr>Scene 1: Man’s Rebellion (1-3)</vt:lpstr>
      <vt:lpstr>PowerPoint Presentation</vt:lpstr>
      <vt:lpstr>Psalms 2</vt:lpstr>
      <vt:lpstr>Scene 2: God’s Reply (4-6) </vt:lpstr>
      <vt:lpstr>Scene 2: God’s reply (4-6)</vt:lpstr>
      <vt:lpstr>Scene 2: God’s Reply (4-6)</vt:lpstr>
      <vt:lpstr>Scene 2: God’s Reply (4-6)</vt:lpstr>
      <vt:lpstr>Psalms 2</vt:lpstr>
      <vt:lpstr>Scene 3: The Divine Plan (7-9)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mgalloway2715@gmail.com</dc:creator>
  <cp:lastModifiedBy>Richard Lidh</cp:lastModifiedBy>
  <cp:revision>24</cp:revision>
  <cp:lastPrinted>2022-08-07T14:12:02Z</cp:lastPrinted>
  <dcterms:created xsi:type="dcterms:W3CDTF">2022-07-24T13:00:42Z</dcterms:created>
  <dcterms:modified xsi:type="dcterms:W3CDTF">2022-08-07T14:12:21Z</dcterms:modified>
</cp:coreProperties>
</file>